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4" r:id="rId7"/>
    <p:sldId id="259" r:id="rId8"/>
    <p:sldId id="260" r:id="rId9"/>
    <p:sldId id="266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C948A-8637-4AD6-9E5A-AD5C5F72F7E4}" type="datetimeFigureOut">
              <a:rPr lang="en-MY" smtClean="0"/>
              <a:t>3/6/2024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799DD-DF3F-46BF-A11D-177D5AE3C7BE}" type="slidenum">
              <a:rPr lang="en-MY" smtClean="0"/>
              <a:t>‹#›</a:t>
            </a:fld>
            <a:endParaRPr lang="en-MY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png"/><Relationship Id="rId9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35820"/>
            <a:ext cx="8913779" cy="718665"/>
          </a:xfrm>
        </p:spPr>
        <p:txBody>
          <a:bodyPr>
            <a:normAutofit fontScale="90000"/>
          </a:bodyPr>
          <a:lstStyle/>
          <a:p>
            <a:r>
              <a:rPr lang="en-MY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Car Logo Detection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83277" y="3978613"/>
            <a:ext cx="9144000" cy="2446108"/>
          </a:xfrm>
        </p:spPr>
        <p:txBody>
          <a:bodyPr>
            <a:normAutofit fontScale="62500" lnSpcReduction="20000"/>
          </a:bodyPr>
          <a:lstStyle/>
          <a:p>
            <a:pPr marL="914400" algn="l">
              <a:lnSpc>
                <a:spcPct val="107000"/>
              </a:lnSpc>
              <a:spcAft>
                <a:spcPts val="0"/>
              </a:spcAft>
            </a:pPr>
            <a:r>
              <a:rPr lang="en-MY" sz="2500" b="1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Group Members:</a:t>
            </a:r>
          </a:p>
          <a:p>
            <a:pPr marL="914400" algn="l">
              <a:lnSpc>
                <a:spcPct val="107000"/>
              </a:lnSpc>
              <a:spcAft>
                <a:spcPts val="0"/>
              </a:spcAft>
            </a:pPr>
            <a:r>
              <a:rPr lang="en-MY" sz="25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SINZINKAYO  JIMMY  JACKSON      2120236014</a:t>
            </a:r>
          </a:p>
          <a:p>
            <a:pPr marL="914400" algn="l">
              <a:lnSpc>
                <a:spcPct val="107000"/>
              </a:lnSpc>
              <a:spcAft>
                <a:spcPts val="0"/>
              </a:spcAft>
            </a:pPr>
            <a:r>
              <a:rPr lang="en-MY" sz="25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MOGOS  AMAN  TESFAY                   2120236015</a:t>
            </a:r>
          </a:p>
          <a:p>
            <a:pPr marL="914400" algn="l">
              <a:lnSpc>
                <a:spcPct val="107000"/>
              </a:lnSpc>
              <a:spcAft>
                <a:spcPts val="0"/>
              </a:spcAft>
            </a:pPr>
            <a:r>
              <a:rPr lang="en-MY" sz="25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SEMERE  BEREKET  KIBROM         2120236016</a:t>
            </a:r>
          </a:p>
          <a:p>
            <a:pPr marL="914400" algn="l">
              <a:lnSpc>
                <a:spcPct val="107000"/>
              </a:lnSpc>
              <a:spcAft>
                <a:spcPts val="0"/>
              </a:spcAft>
            </a:pPr>
            <a:r>
              <a:rPr lang="en-MY" sz="25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ABERI  INNOCENT  NYAKWEBA    2120236021</a:t>
            </a:r>
          </a:p>
          <a:p>
            <a:pPr marL="914400" algn="l">
              <a:lnSpc>
                <a:spcPct val="107000"/>
              </a:lnSpc>
              <a:spcAft>
                <a:spcPts val="0"/>
              </a:spcAft>
            </a:pPr>
            <a:r>
              <a:rPr lang="en-MY" sz="25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LUWORO  PRISCILLA  KINONGA   2120236022</a:t>
            </a:r>
          </a:p>
          <a:p>
            <a:pPr marL="914400" algn="l">
              <a:lnSpc>
                <a:spcPct val="107000"/>
              </a:lnSpc>
              <a:spcAft>
                <a:spcPts val="0"/>
              </a:spcAft>
            </a:pPr>
            <a:r>
              <a:rPr lang="en-MY" sz="25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IYAMUREMYE  AIMABLE                 2120236025 </a:t>
            </a:r>
          </a:p>
          <a:p>
            <a:endParaRPr lang="en-MY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50668" y="468070"/>
            <a:ext cx="7697613" cy="15422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250987" y="3171217"/>
            <a:ext cx="32295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400" b="1" dirty="0">
                <a:latin typeface="Cambria" panose="02040503050406030204" pitchFamily="18" charset="0"/>
                <a:ea typeface="Cambria" panose="02040503050406030204" pitchFamily="18" charset="0"/>
              </a:rPr>
              <a:t>03/06/2024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272" y="260484"/>
            <a:ext cx="10515600" cy="449635"/>
          </a:xfrm>
        </p:spPr>
        <p:txBody>
          <a:bodyPr>
            <a:normAutofit fontScale="90000"/>
          </a:bodyPr>
          <a:lstStyle/>
          <a:p>
            <a:r>
              <a:rPr lang="en-MY" b="1" dirty="0">
                <a:latin typeface="Cambria" panose="02040503050406030204" pitchFamily="18" charset="0"/>
                <a:ea typeface="Cambria" panose="02040503050406030204" pitchFamily="18" charset="0"/>
              </a:rPr>
              <a:t>Demo 2 :Android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731" y="1418441"/>
            <a:ext cx="6379724" cy="5310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051" y="2777584"/>
            <a:ext cx="9192638" cy="1677683"/>
          </a:xfrm>
        </p:spPr>
        <p:txBody>
          <a:bodyPr>
            <a:normAutofit fontScale="90000"/>
          </a:bodyPr>
          <a:lstStyle/>
          <a:p>
            <a:pPr algn="ctr"/>
            <a:r>
              <a:rPr lang="en-MY" sz="5400" b="1" dirty="0">
                <a:latin typeface="Cambria" panose="02040503050406030204" pitchFamily="18" charset="0"/>
                <a:ea typeface="Cambria" panose="02040503050406030204" pitchFamily="18" charset="0"/>
              </a:rPr>
              <a:t>Thank You !!</a:t>
            </a:r>
            <a:br>
              <a:rPr lang="en-MY" sz="5400" b="1" dirty="0">
                <a:latin typeface="Cambria" panose="02040503050406030204" pitchFamily="18" charset="0"/>
                <a:ea typeface="Cambria" panose="02040503050406030204" pitchFamily="18" charset="0"/>
              </a:rPr>
            </a:br>
            <a:br>
              <a:rPr lang="en-MY" sz="5400" b="1" dirty="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MY" sz="31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https://github.com/BereketKibrom/CarLogoDetection</a:t>
            </a:r>
            <a:endParaRPr lang="en-MY" sz="49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4101"/>
          </a:xfrm>
        </p:spPr>
        <p:txBody>
          <a:bodyPr/>
          <a:lstStyle/>
          <a:p>
            <a:r>
              <a:rPr lang="en-MY" b="1" dirty="0">
                <a:latin typeface="Cambria" panose="02040503050406030204" pitchFamily="18" charset="0"/>
                <a:ea typeface="Cambria" panose="02040503050406030204" pitchFamily="18" charset="0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9226"/>
            <a:ext cx="10515600" cy="5282119"/>
          </a:xfrm>
        </p:spPr>
        <p:txBody>
          <a:bodyPr/>
          <a:lstStyle/>
          <a:p>
            <a:endParaRPr lang="en-MY" sz="4000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MY" sz="4000" b="1" dirty="0">
                <a:latin typeface="Cambria" panose="02040503050406030204" pitchFamily="18" charset="0"/>
                <a:ea typeface="Cambria" panose="02040503050406030204" pitchFamily="18" charset="0"/>
              </a:rPr>
              <a:t>Introduction</a:t>
            </a:r>
          </a:p>
          <a:p>
            <a:pPr algn="l"/>
            <a:r>
              <a:rPr lang="en-MY" sz="40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Methods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40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Future Work</a:t>
            </a:r>
            <a:endParaRPr lang="en-GB" sz="40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MY" dirty="0"/>
          </a:p>
          <a:p>
            <a:endParaRPr lang="en-MY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54" y="165369"/>
            <a:ext cx="10877145" cy="451998"/>
          </a:xfrm>
        </p:spPr>
        <p:txBody>
          <a:bodyPr>
            <a:normAutofit fontScale="90000"/>
          </a:bodyPr>
          <a:lstStyle/>
          <a:p>
            <a:r>
              <a:rPr lang="en-MY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554" y="700391"/>
            <a:ext cx="11867744" cy="599224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Logos are often used in business to distinguish one entity from another and to identify a company's goods and services</a:t>
            </a: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</a:t>
            </a:r>
            <a:r>
              <a:rPr lang="en-GB" sz="2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ost manufacturers intentionally design brand logos to stand out on the car.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That is, vehicle logos are usually brighter than the body of the vehicle, have well-defined edges, contain a closed shape (circular or rectangular) and that the most interesting portions of logo are around the edges. </a:t>
            </a:r>
          </a:p>
          <a:p>
            <a:endParaRPr lang="en-MY" dirty="0"/>
          </a:p>
        </p:txBody>
      </p:sp>
      <p:pic>
        <p:nvPicPr>
          <p:cNvPr id="1026" name="Picture 2" descr="Download Ferrari Logo PNG Image for Fre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11" y="3420656"/>
            <a:ext cx="1897149" cy="250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orsche Logo, symbol, meaning, history, PNG, bra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104" y="3429000"/>
            <a:ext cx="3163926" cy="2203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YD sending extra electric cars to Victoria after government subsidy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2883115"/>
            <a:ext cx="5580689" cy="372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285" y="184827"/>
            <a:ext cx="10515600" cy="451998"/>
          </a:xfrm>
        </p:spPr>
        <p:txBody>
          <a:bodyPr>
            <a:normAutofit fontScale="90000"/>
          </a:bodyPr>
          <a:lstStyle/>
          <a:p>
            <a:r>
              <a:rPr lang="en-MY" b="1" dirty="0">
                <a:latin typeface="Cambria" panose="02040503050406030204" pitchFamily="18" charset="0"/>
                <a:ea typeface="Cambria" panose="02040503050406030204" pitchFamily="18" charset="0"/>
              </a:rPr>
              <a:t>Car Logo detection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285" y="894944"/>
            <a:ext cx="11682919" cy="577822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800" dirty="0">
                <a:solidFill>
                  <a:srgbClr val="222222"/>
                </a:solidFill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Car logo detection</a:t>
            </a:r>
            <a:r>
              <a:rPr lang="en-GB" sz="280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 can provide complementary information for vehicle identification in robotic systems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80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Its recognition also plays an important role in the scenarios where the authenticity of vehicle’s make is doubtful.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80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The logo detection can be used as an authenticity validation step for this purpose.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kern="100" dirty="0">
                <a:effectLst/>
                <a:latin typeface="Cambria" panose="02040503050406030204" pitchFamily="18" charset="0"/>
                <a:ea typeface="PMingLiU" panose="02020500000000000000" pitchFamily="18" charset="-120"/>
                <a:cs typeface="Times New Roman" panose="02020603050405020304" pitchFamily="18" charset="0"/>
              </a:rPr>
              <a:t>Car logo detection can help identify the distribution of different vehicle types (e.g., taxis, rideshare vehicles)</a:t>
            </a:r>
            <a:r>
              <a:rPr lang="en-GB" sz="1800" b="1" kern="100" dirty="0">
                <a:effectLst/>
                <a:latin typeface="Cambria" panose="02040503050406030204" pitchFamily="18" charset="0"/>
                <a:ea typeface="PMingLiU" panose="02020500000000000000" pitchFamily="18" charset="-120"/>
                <a:cs typeface="Times New Roman" panose="02020603050405020304" pitchFamily="18" charset="0"/>
              </a:rPr>
              <a:t> </a:t>
            </a:r>
            <a:endParaRPr lang="en-GB" sz="2800" b="1" i="0" dirty="0">
              <a:solidFill>
                <a:srgbClr val="222222"/>
              </a:solidFill>
              <a:effectLst/>
              <a:highlight>
                <a:srgbClr val="FFFFFF"/>
              </a:highligh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2800" dirty="0">
                <a:solidFill>
                  <a:srgbClr val="222222"/>
                </a:solidFill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I</a:t>
            </a:r>
            <a:r>
              <a:rPr lang="en-GB" sz="280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dentification through vehicle logo is a challenging task due to its smaller size.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MY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Logo Size and Resolution</a:t>
            </a:r>
            <a:endParaRPr lang="en-GB" dirty="0">
              <a:solidFill>
                <a:srgbClr val="222222"/>
              </a:solidFill>
              <a:highlight>
                <a:srgbClr val="FFFFFF"/>
              </a:highligh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>
              <a:buFont typeface="Wingdings" panose="05000000000000000000" pitchFamily="2" charset="2"/>
              <a:buChar char="v"/>
            </a:pPr>
            <a:r>
              <a:rPr lang="en-MY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Illumination Variance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MY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Logo Location</a:t>
            </a:r>
            <a:endParaRPr lang="en-GB" i="1" dirty="0">
              <a:solidFill>
                <a:srgbClr val="222222"/>
              </a:solidFill>
              <a:effectLst/>
              <a:highlight>
                <a:srgbClr val="FFFFFF"/>
              </a:highligh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MY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895" y="294640"/>
            <a:ext cx="9371330" cy="594360"/>
          </a:xfrm>
        </p:spPr>
        <p:txBody>
          <a:bodyPr>
            <a:normAutofit fontScale="90000"/>
          </a:bodyPr>
          <a:lstStyle/>
          <a:p>
            <a:r>
              <a:rPr lang="en-MY" b="1" dirty="0">
                <a:latin typeface="Cambria" panose="02040503050406030204" pitchFamily="18" charset="0"/>
                <a:ea typeface="Cambria" panose="02040503050406030204" pitchFamily="18" charset="0"/>
              </a:rPr>
              <a:t>Does any one know all this car brands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999" y="3998089"/>
            <a:ext cx="2778913" cy="19122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586" y="4075181"/>
            <a:ext cx="2778913" cy="1804080"/>
          </a:xfrm>
          <a:prstGeom prst="rect">
            <a:avLst/>
          </a:prstGeom>
        </p:spPr>
      </p:pic>
      <p:pic>
        <p:nvPicPr>
          <p:cNvPr id="3080" name="Picture 8" descr="Tata Motors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7283" y="973170"/>
            <a:ext cx="2866396" cy="2149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9871" y="1558881"/>
            <a:ext cx="2856215" cy="243920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830" y="1028069"/>
            <a:ext cx="1982822" cy="200506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10603" y="68538"/>
            <a:ext cx="1390013" cy="1390013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261355" y="3276636"/>
            <a:ext cx="15304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b="1" dirty="0">
                <a:latin typeface="Cambria" panose="02040503050406030204" pitchFamily="18" charset="0"/>
                <a:ea typeface="Cambria" panose="02040503050406030204" pitchFamily="18" charset="0"/>
              </a:rPr>
              <a:t>HONDA</a:t>
            </a:r>
            <a:endParaRPr lang="en-MY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550683" y="3998089"/>
            <a:ext cx="1686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Brilliance</a:t>
            </a:r>
            <a:endParaRPr lang="en-MY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29379" y="5829931"/>
            <a:ext cx="116245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b="1" i="0" dirty="0">
                <a:solidFill>
                  <a:srgbClr val="181818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FAW</a:t>
            </a:r>
          </a:p>
          <a:p>
            <a:endParaRPr lang="en-MY" dirty="0"/>
          </a:p>
        </p:txBody>
      </p:sp>
      <p:sp>
        <p:nvSpPr>
          <p:cNvPr id="20" name="TextBox 19"/>
          <p:cNvSpPr txBox="1"/>
          <p:nvPr/>
        </p:nvSpPr>
        <p:spPr>
          <a:xfrm>
            <a:off x="4926478" y="3088703"/>
            <a:ext cx="1169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600" b="1" i="0" dirty="0">
                <a:solidFill>
                  <a:srgbClr val="181818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Tata</a:t>
            </a:r>
            <a:endParaRPr lang="en-MY" sz="3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10481" y="5879261"/>
            <a:ext cx="16448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b="1" i="0" dirty="0">
                <a:solidFill>
                  <a:srgbClr val="181818"/>
                </a:solidFill>
                <a:effectLst/>
                <a:highlight>
                  <a:srgbClr val="FFFFFF"/>
                </a:highlight>
                <a:latin typeface="Cambria" panose="02040503050406030204" pitchFamily="18" charset="0"/>
                <a:ea typeface="Cambria" panose="02040503050406030204" pitchFamily="18" charset="0"/>
              </a:rPr>
              <a:t>Dongfeng</a:t>
            </a:r>
          </a:p>
          <a:p>
            <a:endParaRPr lang="en-MY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9979" y="1376484"/>
            <a:ext cx="11301042" cy="498052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666483" y="278294"/>
            <a:ext cx="65650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4000" b="1" dirty="0">
                <a:latin typeface="Cambria" panose="02040503050406030204" pitchFamily="18" charset="0"/>
                <a:ea typeface="Cambria" panose="02040503050406030204" pitchFamily="18" charset="0"/>
              </a:rPr>
              <a:t>Classification vs Detection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1097" y="118486"/>
            <a:ext cx="4380675" cy="651753"/>
          </a:xfrm>
        </p:spPr>
        <p:txBody>
          <a:bodyPr>
            <a:noAutofit/>
          </a:bodyPr>
          <a:lstStyle/>
          <a:p>
            <a:pPr algn="ctr"/>
            <a:r>
              <a:rPr lang="en-MY" b="1" dirty="0">
                <a:latin typeface="Cambria" panose="02040503050406030204" pitchFamily="18" charset="0"/>
                <a:ea typeface="Cambria" panose="02040503050406030204" pitchFamily="18" charset="0"/>
              </a:rPr>
              <a:t>Methods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130313" y="1017987"/>
            <a:ext cx="2464743" cy="62253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2400" b="1" dirty="0">
                <a:latin typeface="Cambria" panose="02040503050406030204" pitchFamily="18" charset="0"/>
                <a:ea typeface="Cambria" panose="02040503050406030204" pitchFamily="18" charset="0"/>
              </a:rPr>
              <a:t>Collecting Images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154111" y="2506598"/>
            <a:ext cx="2440945" cy="73167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2400" b="1" dirty="0">
                <a:latin typeface="Cambria" panose="02040503050406030204" pitchFamily="18" charset="0"/>
                <a:ea typeface="Cambria" panose="02040503050406030204" pitchFamily="18" charset="0"/>
              </a:rPr>
              <a:t>Image </a:t>
            </a:r>
            <a:r>
              <a:rPr lang="en-MY" sz="2400" b="1" dirty="0" err="1">
                <a:latin typeface="Cambria" panose="02040503050406030204" pitchFamily="18" charset="0"/>
                <a:ea typeface="Cambria" panose="02040503050406030204" pitchFamily="18" charset="0"/>
              </a:rPr>
              <a:t>Augumenation</a:t>
            </a:r>
            <a:endParaRPr lang="en-MY" sz="24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Rectangle: Rounded Corners 6"/>
          <p:cNvSpPr/>
          <p:nvPr/>
        </p:nvSpPr>
        <p:spPr>
          <a:xfrm>
            <a:off x="135058" y="4188064"/>
            <a:ext cx="2282809" cy="61887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2400" b="1" dirty="0">
                <a:latin typeface="Cambria" panose="02040503050406030204" pitchFamily="18" charset="0"/>
                <a:ea typeface="Cambria" panose="02040503050406030204" pitchFamily="18" charset="0"/>
              </a:rPr>
              <a:t>Data Transfer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41099" y="5862168"/>
            <a:ext cx="2219862" cy="57845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>
            <a:noAutofit/>
          </a:bodyPr>
          <a:lstStyle/>
          <a:p>
            <a:pPr marL="0" indent="0" algn="ctr">
              <a:buNone/>
            </a:pPr>
            <a:r>
              <a:rPr lang="en-MY" b="1" dirty="0">
                <a:latin typeface="Cambria" panose="02040503050406030204" pitchFamily="18" charset="0"/>
                <a:ea typeface="Cambria" panose="02040503050406030204" pitchFamily="18" charset="0"/>
              </a:rPr>
              <a:t>Evaluate</a:t>
            </a:r>
          </a:p>
        </p:txBody>
      </p:sp>
      <p:sp>
        <p:nvSpPr>
          <p:cNvPr id="9" name="Content Placeholder 7"/>
          <p:cNvSpPr txBox="1"/>
          <p:nvPr/>
        </p:nvSpPr>
        <p:spPr>
          <a:xfrm>
            <a:off x="5945506" y="5896175"/>
            <a:ext cx="2579469" cy="54445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MY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Deployment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0277" y="889483"/>
            <a:ext cx="2510396" cy="11901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3794" y="5356847"/>
            <a:ext cx="2440756" cy="136970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4198" y="2384924"/>
            <a:ext cx="2837237" cy="1160610"/>
          </a:xfrm>
          <a:prstGeom prst="rect">
            <a:avLst/>
          </a:prstGeom>
        </p:spPr>
      </p:pic>
      <p:pic>
        <p:nvPicPr>
          <p:cNvPr id="4098" name="Picture 2" descr="Image result for Yolov8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1900" y="4009030"/>
            <a:ext cx="2881233" cy="1032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30436" y="3195381"/>
            <a:ext cx="1607453" cy="11606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9501" y="3353576"/>
            <a:ext cx="1658502" cy="834488"/>
          </a:xfrm>
          <a:prstGeom prst="rect">
            <a:avLst/>
          </a:prstGeom>
        </p:spPr>
      </p:pic>
      <p:pic>
        <p:nvPicPr>
          <p:cNvPr id="21" name="pic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98817" y="5660978"/>
            <a:ext cx="1040404" cy="1016542"/>
          </a:xfrm>
          <a:prstGeom prst="rect">
            <a:avLst/>
          </a:prstGeom>
        </p:spPr>
      </p:pic>
      <p:pic>
        <p:nvPicPr>
          <p:cNvPr id="4100" name="Picture 4" descr="See related image detail. Raspberry PI 3 Model B+ - SmartbitBN- The Bruneian Geek portal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012" y="3123899"/>
            <a:ext cx="1447088" cy="1447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rrow: Down 21"/>
          <p:cNvSpPr/>
          <p:nvPr/>
        </p:nvSpPr>
        <p:spPr>
          <a:xfrm>
            <a:off x="1093396" y="1692613"/>
            <a:ext cx="193583" cy="83516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Arrow: Down 22"/>
          <p:cNvSpPr/>
          <p:nvPr/>
        </p:nvSpPr>
        <p:spPr>
          <a:xfrm>
            <a:off x="1047035" y="3305978"/>
            <a:ext cx="212746" cy="81963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4" name="Arrow: Down 23"/>
          <p:cNvSpPr/>
          <p:nvPr/>
        </p:nvSpPr>
        <p:spPr>
          <a:xfrm>
            <a:off x="1047035" y="4956962"/>
            <a:ext cx="192012" cy="79977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5" name="Arrow: Down 24"/>
          <p:cNvSpPr/>
          <p:nvPr/>
        </p:nvSpPr>
        <p:spPr>
          <a:xfrm rot="16200000">
            <a:off x="2978846" y="5571802"/>
            <a:ext cx="181878" cy="114263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6" name="Arrow: Down 25"/>
          <p:cNvSpPr/>
          <p:nvPr/>
        </p:nvSpPr>
        <p:spPr>
          <a:xfrm rot="16200000">
            <a:off x="5239805" y="5601943"/>
            <a:ext cx="201933" cy="11024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7" name="Arrow: Down 26"/>
          <p:cNvSpPr/>
          <p:nvPr/>
        </p:nvSpPr>
        <p:spPr>
          <a:xfrm rot="16200000">
            <a:off x="8992498" y="5748181"/>
            <a:ext cx="190066" cy="96303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8" name="Arrow: Down 27"/>
          <p:cNvSpPr/>
          <p:nvPr/>
        </p:nvSpPr>
        <p:spPr>
          <a:xfrm rot="10800000">
            <a:off x="7139236" y="4387961"/>
            <a:ext cx="192011" cy="127301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9" name="Arrow: Down 28"/>
          <p:cNvSpPr/>
          <p:nvPr/>
        </p:nvSpPr>
        <p:spPr>
          <a:xfrm rot="8225367">
            <a:off x="10022069" y="4359503"/>
            <a:ext cx="192011" cy="127301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0" name="Arrow: Down 29"/>
          <p:cNvSpPr/>
          <p:nvPr/>
        </p:nvSpPr>
        <p:spPr>
          <a:xfrm rot="12727477">
            <a:off x="10884881" y="4254677"/>
            <a:ext cx="192011" cy="127301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: Rounded Corners 2"/>
          <p:cNvSpPr/>
          <p:nvPr/>
        </p:nvSpPr>
        <p:spPr>
          <a:xfrm>
            <a:off x="6539561" y="2561342"/>
            <a:ext cx="1358325" cy="5625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2400" b="1" dirty="0">
                <a:latin typeface="Cambria" panose="02040503050406030204" pitchFamily="18" charset="0"/>
                <a:ea typeface="Cambria" panose="02040503050406030204" pitchFamily="18" charset="0"/>
              </a:rPr>
              <a:t>Demo 1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10516225" y="2361254"/>
            <a:ext cx="1358325" cy="5625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2400" b="1" dirty="0">
                <a:latin typeface="Cambria" panose="02040503050406030204" pitchFamily="18" charset="0"/>
                <a:ea typeface="Cambria" panose="02040503050406030204" pitchFamily="18" charset="0"/>
              </a:rPr>
              <a:t>Demo 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687839" y="5118740"/>
            <a:ext cx="3002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800" b="1" kern="100" dirty="0">
                <a:ln>
                  <a:noFill/>
                </a:ln>
                <a:solidFill>
                  <a:srgbClr val="4472C4"/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highlight>
                  <a:srgbClr val="FFFFFF"/>
                </a:highlight>
                <a:latin typeface="Cambria" panose="02040503050406030204" pitchFamily="18" charset="0"/>
                <a:ea typeface="PMingLiU" panose="02020500000000000000" pitchFamily="18" charset="-120"/>
                <a:cs typeface="Times New Roman" panose="02020603050405020304" pitchFamily="18" charset="0"/>
              </a:rPr>
              <a:t>YOLO</a:t>
            </a:r>
            <a:r>
              <a:rPr lang="en-MY" sz="1800" kern="100" dirty="0">
                <a:ln>
                  <a:noFill/>
                </a:ln>
                <a:solidFill>
                  <a:srgbClr val="4472C4"/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highlight>
                  <a:srgbClr val="FFFFFF"/>
                </a:highlight>
                <a:latin typeface="Cambria" panose="02040503050406030204" pitchFamily="18" charset="0"/>
                <a:ea typeface="PMingLiU" panose="02020500000000000000" pitchFamily="18" charset="-120"/>
                <a:cs typeface="Times New Roman" panose="02020603050405020304" pitchFamily="18" charset="0"/>
              </a:rPr>
              <a:t>(You Only Look Once)</a:t>
            </a:r>
            <a:endParaRPr lang="en-MY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build="p" animBg="1"/>
      <p:bldP spid="9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" grpId="0" animBg="1"/>
      <p:bldP spid="5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102" y="719847"/>
            <a:ext cx="10721502" cy="680936"/>
          </a:xfrm>
        </p:spPr>
        <p:txBody>
          <a:bodyPr>
            <a:normAutofit fontScale="90000"/>
          </a:bodyPr>
          <a:lstStyle/>
          <a:p>
            <a:r>
              <a:rPr lang="en-MY" b="1" dirty="0">
                <a:latin typeface="Cambria" panose="02040503050406030204" pitchFamily="18" charset="0"/>
                <a:ea typeface="Cambria" panose="02040503050406030204" pitchFamily="18" charset="0"/>
              </a:rPr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554" y="1643974"/>
            <a:ext cx="11896928" cy="48489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MY" sz="3200" b="1" dirty="0">
                <a:latin typeface="Cambria" panose="02040503050406030204" pitchFamily="18" charset="0"/>
                <a:ea typeface="Cambria" panose="02040503050406030204" pitchFamily="18" charset="0"/>
              </a:rPr>
              <a:t>Improve Accuracy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MY" sz="3200" b="1" dirty="0">
                <a:latin typeface="Cambria" panose="02040503050406030204" pitchFamily="18" charset="0"/>
                <a:ea typeface="Cambria" panose="02040503050406030204" pitchFamily="18" charset="0"/>
              </a:rPr>
              <a:t>Increase the speed / inference time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MY" sz="3200" b="1" dirty="0">
                <a:latin typeface="Cambria" panose="02040503050406030204" pitchFamily="18" charset="0"/>
                <a:ea typeface="Cambria" panose="02040503050406030204" pitchFamily="18" charset="0"/>
              </a:rPr>
              <a:t>Add another car logo brands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MY" sz="3200" b="1" dirty="0">
                <a:latin typeface="Cambria" panose="02040503050406030204" pitchFamily="18" charset="0"/>
                <a:ea typeface="Cambria" panose="02040503050406030204" pitchFamily="18" charset="0"/>
              </a:rPr>
              <a:t>Add some functionality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MY" sz="2800" b="1" dirty="0">
                <a:latin typeface="Cambria" panose="02040503050406030204" pitchFamily="18" charset="0"/>
                <a:ea typeface="Cambria" panose="02040503050406030204" pitchFamily="18" charset="0"/>
              </a:rPr>
              <a:t>Retrieve some information manufactures from google or Baidu website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MY" sz="2800" b="1" dirty="0">
                <a:latin typeface="Cambria" panose="02040503050406030204" pitchFamily="18" charset="0"/>
                <a:ea typeface="Cambria" panose="02040503050406030204" pitchFamily="18" charset="0"/>
              </a:rPr>
              <a:t>Text to speech for results</a:t>
            </a:r>
          </a:p>
          <a:p>
            <a:pPr marL="457200" lvl="1" indent="0">
              <a:buNone/>
            </a:pPr>
            <a:endParaRPr lang="en-MY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928" y="209483"/>
            <a:ext cx="8422532" cy="782739"/>
          </a:xfrm>
        </p:spPr>
        <p:txBody>
          <a:bodyPr/>
          <a:lstStyle/>
          <a:p>
            <a:r>
              <a:rPr lang="en-MY" b="1" dirty="0">
                <a:latin typeface="Cambria" panose="02040503050406030204" pitchFamily="18" charset="0"/>
                <a:ea typeface="Cambria" panose="02040503050406030204" pitchFamily="18" charset="0"/>
              </a:rPr>
              <a:t>Demo 1:streamlit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246" y="1070776"/>
            <a:ext cx="8871625" cy="5543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295</Words>
  <Application>Microsoft Office PowerPoint</Application>
  <PresentationFormat>Widescreen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</vt:lpstr>
      <vt:lpstr>Wingdings</vt:lpstr>
      <vt:lpstr>Office Theme</vt:lpstr>
      <vt:lpstr>Car Logo Detection</vt:lpstr>
      <vt:lpstr>Outline</vt:lpstr>
      <vt:lpstr>Introduction</vt:lpstr>
      <vt:lpstr>Car Logo detection Application</vt:lpstr>
      <vt:lpstr>Does any one know all this car brands</vt:lpstr>
      <vt:lpstr>PowerPoint Presentation</vt:lpstr>
      <vt:lpstr>Methods</vt:lpstr>
      <vt:lpstr>Future Work</vt:lpstr>
      <vt:lpstr>Demo 1:streamlit</vt:lpstr>
      <vt:lpstr>Demo 2 :Android</vt:lpstr>
      <vt:lpstr>Thank You !!  https://github.com/BereketKibrom/CarLogoDetection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Logo Detection</dc:title>
  <dc:creator>bereketkibromchina@outlook.com</dc:creator>
  <cp:lastModifiedBy>bereketkibromchina@outlook.com</cp:lastModifiedBy>
  <cp:revision>8</cp:revision>
  <dcterms:created xsi:type="dcterms:W3CDTF">2024-05-31T14:15:00Z</dcterms:created>
  <dcterms:modified xsi:type="dcterms:W3CDTF">2024-06-03T08:16:33Z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F3695D5DC999466EACB84A4B70F1A420_12</vt:lpwstr>
  </property>
  <property fmtid="{D5CDD505-2E9C-101B-9397-08002B2CF9AE}" pid="3" name="KSOProductBuildVer">
    <vt:lpwstr>1033-12.2.0.16909</vt:lpwstr>
  </property>
</Properties>
</file>

<file path=docProps/thumbnail.jpeg>
</file>